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7559675" cy="1062037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88" d="100"/>
          <a:sy n="88" d="100"/>
        </p:scale>
        <p:origin x="1120" y="-28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38104"/>
            <a:ext cx="6425724" cy="3697464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578156"/>
            <a:ext cx="5669756" cy="2564131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49B033-DD3D-45D4-BFB7-33727D96E334}" type="datetimeFigureOut">
              <a:rPr kumimoji="1" lang="ja-JP" altLang="en-US" smtClean="0"/>
              <a:t>2024/4/18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31CC7F-D137-40D9-9762-2F92BBD9F2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658335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49B033-DD3D-45D4-BFB7-33727D96E334}" type="datetimeFigureOut">
              <a:rPr kumimoji="1" lang="ja-JP" altLang="en-US" smtClean="0"/>
              <a:t>2024/4/18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31CC7F-D137-40D9-9762-2F92BBD9F2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167109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5437"/>
            <a:ext cx="1630055" cy="90002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5437"/>
            <a:ext cx="4795669" cy="90002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49B033-DD3D-45D4-BFB7-33727D96E334}" type="datetimeFigureOut">
              <a:rPr kumimoji="1" lang="ja-JP" altLang="en-US" smtClean="0"/>
              <a:t>2024/4/18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31CC7F-D137-40D9-9762-2F92BBD9F2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970073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49B033-DD3D-45D4-BFB7-33727D96E334}" type="datetimeFigureOut">
              <a:rPr kumimoji="1" lang="ja-JP" altLang="en-US" smtClean="0"/>
              <a:t>2024/4/18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31CC7F-D137-40D9-9762-2F92BBD9F2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129314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47722"/>
            <a:ext cx="6520220" cy="4417780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07296"/>
            <a:ext cx="6520220" cy="2323206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>
                    <a:tint val="82000"/>
                  </a:schemeClr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82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82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49B033-DD3D-45D4-BFB7-33727D96E334}" type="datetimeFigureOut">
              <a:rPr kumimoji="1" lang="ja-JP" altLang="en-US" smtClean="0"/>
              <a:t>2024/4/18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31CC7F-D137-40D9-9762-2F92BBD9F2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553377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27183"/>
            <a:ext cx="3212862" cy="673853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27183"/>
            <a:ext cx="3212862" cy="673853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49B033-DD3D-45D4-BFB7-33727D96E334}" type="datetimeFigureOut">
              <a:rPr kumimoji="1" lang="ja-JP" altLang="en-US" smtClean="0"/>
              <a:t>2024/4/18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31CC7F-D137-40D9-9762-2F92BBD9F2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299462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5439"/>
            <a:ext cx="6520220" cy="205278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03468"/>
            <a:ext cx="3198096" cy="1275919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879387"/>
            <a:ext cx="3198096" cy="570599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03468"/>
            <a:ext cx="3213847" cy="1275919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879387"/>
            <a:ext cx="3213847" cy="570599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49B033-DD3D-45D4-BFB7-33727D96E334}" type="datetimeFigureOut">
              <a:rPr kumimoji="1" lang="ja-JP" altLang="en-US" smtClean="0"/>
              <a:t>2024/4/18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31CC7F-D137-40D9-9762-2F92BBD9F2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357734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49B033-DD3D-45D4-BFB7-33727D96E334}" type="datetimeFigureOut">
              <a:rPr kumimoji="1" lang="ja-JP" altLang="en-US" smtClean="0"/>
              <a:t>2024/4/18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31CC7F-D137-40D9-9762-2F92BBD9F2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989428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49B033-DD3D-45D4-BFB7-33727D96E334}" type="datetimeFigureOut">
              <a:rPr kumimoji="1" lang="ja-JP" altLang="en-US" smtClean="0"/>
              <a:t>2024/4/18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31CC7F-D137-40D9-9762-2F92BBD9F2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27052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08025"/>
            <a:ext cx="2438192" cy="2478088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29140"/>
            <a:ext cx="3827085" cy="7547350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186112"/>
            <a:ext cx="2438192" cy="5902668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49B033-DD3D-45D4-BFB7-33727D96E334}" type="datetimeFigureOut">
              <a:rPr kumimoji="1" lang="ja-JP" altLang="en-US" smtClean="0"/>
              <a:t>2024/4/18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31CC7F-D137-40D9-9762-2F92BBD9F2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189843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08025"/>
            <a:ext cx="2438192" cy="2478088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29140"/>
            <a:ext cx="3827085" cy="7547350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186112"/>
            <a:ext cx="2438192" cy="5902668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49B033-DD3D-45D4-BFB7-33727D96E334}" type="datetimeFigureOut">
              <a:rPr kumimoji="1" lang="ja-JP" altLang="en-US" smtClean="0"/>
              <a:t>2024/4/18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31CC7F-D137-40D9-9762-2F92BBD9F2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60699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5439"/>
            <a:ext cx="6520220" cy="205278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27183"/>
            <a:ext cx="6520220" cy="673853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843516"/>
            <a:ext cx="1700927" cy="5654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B49B033-DD3D-45D4-BFB7-33727D96E334}" type="datetimeFigureOut">
              <a:rPr kumimoji="1" lang="ja-JP" altLang="en-US" smtClean="0"/>
              <a:t>2024/4/18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843516"/>
            <a:ext cx="2551390" cy="5654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843516"/>
            <a:ext cx="1700927" cy="5654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D31CC7F-D137-40D9-9762-2F92BBD9F2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812064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kumimoji="1"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kumimoji="1"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表 4">
            <a:extLst>
              <a:ext uri="{FF2B5EF4-FFF2-40B4-BE49-F238E27FC236}">
                <a16:creationId xmlns:a16="http://schemas.microsoft.com/office/drawing/2014/main" id="{95C478EB-4331-6266-678B-DFB69ADB7D4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34065533"/>
              </p:ext>
            </p:extLst>
          </p:nvPr>
        </p:nvGraphicFramePr>
        <p:xfrm>
          <a:off x="258460" y="431893"/>
          <a:ext cx="7093316" cy="140614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86339">
                  <a:extLst>
                    <a:ext uri="{9D8B030D-6E8A-4147-A177-3AD203B41FA5}">
                      <a16:colId xmlns:a16="http://schemas.microsoft.com/office/drawing/2014/main" val="2975646299"/>
                    </a:ext>
                  </a:extLst>
                </a:gridCol>
                <a:gridCol w="3780077">
                  <a:extLst>
                    <a:ext uri="{9D8B030D-6E8A-4147-A177-3AD203B41FA5}">
                      <a16:colId xmlns:a16="http://schemas.microsoft.com/office/drawing/2014/main" val="2717297047"/>
                    </a:ext>
                  </a:extLst>
                </a:gridCol>
                <a:gridCol w="1926900">
                  <a:extLst>
                    <a:ext uri="{9D8B030D-6E8A-4147-A177-3AD203B41FA5}">
                      <a16:colId xmlns:a16="http://schemas.microsoft.com/office/drawing/2014/main" val="3566276858"/>
                    </a:ext>
                  </a:extLst>
                </a:gridCol>
              </a:tblGrid>
              <a:tr h="468714">
                <a:tc rowSpan="3">
                  <a:txBody>
                    <a:bodyPr/>
                    <a:lstStyle/>
                    <a:p>
                      <a:r>
                        <a:rPr kumimoji="1" lang="ja-JP" altLang="en-US" sz="800">
                          <a:solidFill>
                            <a:srgbClr val="0070C0"/>
                          </a:solidFill>
                        </a:rPr>
                        <a:t>企業ロゴ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800" b="0">
                          <a:solidFill>
                            <a:srgbClr val="0070C0"/>
                          </a:solidFill>
                        </a:rPr>
                        <a:t>社名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800" b="0">
                          <a:solidFill>
                            <a:srgbClr val="0070C0"/>
                          </a:solidFill>
                        </a:rPr>
                        <a:t>TEL</a:t>
                      </a:r>
                      <a:endParaRPr kumimoji="1" lang="ja-JP" altLang="en-US" sz="800" b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80369040"/>
                  </a:ext>
                </a:extLst>
              </a:tr>
              <a:tr h="468714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800" b="0">
                          <a:solidFill>
                            <a:srgbClr val="0070C0"/>
                          </a:solidFill>
                        </a:rPr>
                        <a:t>住所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800" b="0">
                          <a:solidFill>
                            <a:srgbClr val="0070C0"/>
                          </a:solidFill>
                        </a:rPr>
                        <a:t>URL</a:t>
                      </a:r>
                      <a:endParaRPr kumimoji="1" lang="ja-JP" altLang="en-US" sz="800" b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78318519"/>
                  </a:ext>
                </a:extLst>
              </a:tr>
              <a:tr h="468714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r>
                        <a:rPr kumimoji="1" lang="ja-JP" altLang="en-US" sz="800" b="0">
                          <a:solidFill>
                            <a:srgbClr val="0070C0"/>
                          </a:solidFill>
                        </a:rPr>
                        <a:t>企業紹介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83132106"/>
                  </a:ext>
                </a:extLst>
              </a:tr>
            </a:tbl>
          </a:graphicData>
        </a:graphic>
      </p:graphicFrame>
      <p:graphicFrame>
        <p:nvGraphicFramePr>
          <p:cNvPr id="6" name="表 5">
            <a:extLst>
              <a:ext uri="{FF2B5EF4-FFF2-40B4-BE49-F238E27FC236}">
                <a16:creationId xmlns:a16="http://schemas.microsoft.com/office/drawing/2014/main" id="{38B7CA28-E8E7-C799-1509-575BED9B085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31339061"/>
              </p:ext>
            </p:extLst>
          </p:nvPr>
        </p:nvGraphicFramePr>
        <p:xfrm>
          <a:off x="258460" y="9067800"/>
          <a:ext cx="7093316" cy="140614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06254">
                  <a:extLst>
                    <a:ext uri="{9D8B030D-6E8A-4147-A177-3AD203B41FA5}">
                      <a16:colId xmlns:a16="http://schemas.microsoft.com/office/drawing/2014/main" val="2975646299"/>
                    </a:ext>
                  </a:extLst>
                </a:gridCol>
                <a:gridCol w="3834379">
                  <a:extLst>
                    <a:ext uri="{9D8B030D-6E8A-4147-A177-3AD203B41FA5}">
                      <a16:colId xmlns:a16="http://schemas.microsoft.com/office/drawing/2014/main" val="2717297047"/>
                    </a:ext>
                  </a:extLst>
                </a:gridCol>
                <a:gridCol w="1852683">
                  <a:extLst>
                    <a:ext uri="{9D8B030D-6E8A-4147-A177-3AD203B41FA5}">
                      <a16:colId xmlns:a16="http://schemas.microsoft.com/office/drawing/2014/main" val="3566276858"/>
                    </a:ext>
                  </a:extLst>
                </a:gridCol>
              </a:tblGrid>
              <a:tr h="468714">
                <a:tc rowSpan="3">
                  <a:txBody>
                    <a:bodyPr/>
                    <a:lstStyle/>
                    <a:p>
                      <a:r>
                        <a:rPr kumimoji="1" lang="ja-JP" altLang="en-US" sz="800" b="0">
                          <a:solidFill>
                            <a:srgbClr val="0070C0"/>
                          </a:solidFill>
                        </a:rPr>
                        <a:t>プロフィール写真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800" b="0">
                          <a:solidFill>
                            <a:srgbClr val="0070C0"/>
                          </a:solidFill>
                        </a:rPr>
                        <a:t>所属部署・役職・氏名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800" b="0">
                          <a:solidFill>
                            <a:srgbClr val="0070C0"/>
                          </a:solidFill>
                        </a:rPr>
                        <a:t>mail</a:t>
                      </a:r>
                      <a:endParaRPr kumimoji="1" lang="ja-JP" altLang="en-US" sz="800" b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80369040"/>
                  </a:ext>
                </a:extLst>
              </a:tr>
              <a:tr h="468714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800" b="0">
                          <a:solidFill>
                            <a:srgbClr val="0070C0"/>
                          </a:solidFill>
                        </a:rPr>
                        <a:t>個人プロフィール　出身地・出身校・経歴・趣味など・書きたいことのみで可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800" b="0">
                          <a:solidFill>
                            <a:srgbClr val="0070C0"/>
                          </a:solidFill>
                        </a:rPr>
                        <a:t>P</a:t>
                      </a:r>
                      <a:r>
                        <a:rPr kumimoji="1" lang="ja-JP" altLang="en-US" sz="800" b="0">
                          <a:solidFill>
                            <a:srgbClr val="0070C0"/>
                          </a:solidFill>
                        </a:rPr>
                        <a:t>･</a:t>
                      </a:r>
                      <a:r>
                        <a:rPr kumimoji="1" lang="en-US" altLang="ja-JP" sz="800" b="0">
                          <a:solidFill>
                            <a:srgbClr val="0070C0"/>
                          </a:solidFill>
                        </a:rPr>
                        <a:t>H</a:t>
                      </a:r>
                      <a:r>
                        <a:rPr kumimoji="1" lang="ja-JP" altLang="en-US" sz="800" b="0">
                          <a:solidFill>
                            <a:srgbClr val="0070C0"/>
                          </a:solidFill>
                        </a:rPr>
                        <a:t>　任意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78318519"/>
                  </a:ext>
                </a:extLst>
              </a:tr>
              <a:tr h="468714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r>
                        <a:rPr kumimoji="1" lang="ja-JP" altLang="en-US" sz="800" b="0">
                          <a:solidFill>
                            <a:srgbClr val="0070C0"/>
                          </a:solidFill>
                        </a:rPr>
                        <a:t>全員へのメッセージ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83132106"/>
                  </a:ext>
                </a:extLst>
              </a:tr>
            </a:tbl>
          </a:graphicData>
        </a:graphic>
      </p:graphicFrame>
      <p:graphicFrame>
        <p:nvGraphicFramePr>
          <p:cNvPr id="9" name="表 8">
            <a:extLst>
              <a:ext uri="{FF2B5EF4-FFF2-40B4-BE49-F238E27FC236}">
                <a16:creationId xmlns:a16="http://schemas.microsoft.com/office/drawing/2014/main" id="{C1EBC1A1-4B3B-0EDE-B3EF-57655514A38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03338647"/>
              </p:ext>
            </p:extLst>
          </p:nvPr>
        </p:nvGraphicFramePr>
        <p:xfrm>
          <a:off x="258460" y="7772491"/>
          <a:ext cx="7093316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093316">
                  <a:extLst>
                    <a:ext uri="{9D8B030D-6E8A-4147-A177-3AD203B41FA5}">
                      <a16:colId xmlns:a16="http://schemas.microsoft.com/office/drawing/2014/main" val="2215359766"/>
                    </a:ext>
                  </a:extLst>
                </a:gridCol>
              </a:tblGrid>
              <a:tr h="741680">
                <a:tc>
                  <a:txBody>
                    <a:bodyPr/>
                    <a:lstStyle/>
                    <a:p>
                      <a:r>
                        <a:rPr kumimoji="1" lang="en-US" altLang="ja-JP" sz="800" b="0">
                          <a:solidFill>
                            <a:srgbClr val="0070C0"/>
                          </a:solidFill>
                        </a:rPr>
                        <a:t>PR</a:t>
                      </a:r>
                      <a:r>
                        <a:rPr kumimoji="1" lang="ja-JP" altLang="en-US" sz="800" b="0">
                          <a:solidFill>
                            <a:srgbClr val="0070C0"/>
                          </a:solidFill>
                        </a:rPr>
                        <a:t>・協力して欲しいこと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9672038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sz="800">
                          <a:solidFill>
                            <a:srgbClr val="0070C0"/>
                          </a:solidFill>
                        </a:rPr>
                        <a:t>GIVE </a:t>
                      </a:r>
                      <a:r>
                        <a:rPr kumimoji="1" lang="ja-JP" altLang="en-US" sz="800">
                          <a:solidFill>
                            <a:srgbClr val="0070C0"/>
                          </a:solidFill>
                        </a:rPr>
                        <a:t>他社に協力できること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63366852"/>
                  </a:ext>
                </a:extLst>
              </a:tr>
            </a:tbl>
          </a:graphicData>
        </a:graphic>
      </p:graphicFrame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3032626D-E79F-EC0F-3F4A-5C1E88D16E49}"/>
              </a:ext>
            </a:extLst>
          </p:cNvPr>
          <p:cNvSpPr txBox="1"/>
          <p:nvPr/>
        </p:nvSpPr>
        <p:spPr>
          <a:xfrm>
            <a:off x="231027" y="124955"/>
            <a:ext cx="7337791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80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「解決市場情報交流会」プロフィールシート</a:t>
            </a:r>
            <a:r>
              <a:rPr kumimoji="1" lang="en-US" altLang="ja-JP" sz="80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【1</a:t>
            </a:r>
            <a:r>
              <a:rPr kumimoji="1" lang="ja-JP" altLang="en-US" sz="80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名用</a:t>
            </a:r>
            <a:r>
              <a:rPr kumimoji="1" lang="en-US" altLang="ja-JP" sz="80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  <a:r>
              <a:rPr kumimoji="1" lang="ja-JP" altLang="en-US" sz="80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kumimoji="1" lang="ja-JP" altLang="en-US" sz="800">
                <a:solidFill>
                  <a:srgbClr val="0070C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枠のバランス変更可。青文字の記載項目は記載後消して</a:t>
            </a:r>
            <a:r>
              <a:rPr kumimoji="1" lang="en-US" altLang="ja-JP" sz="800">
                <a:solidFill>
                  <a:srgbClr val="0070C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PDF</a:t>
            </a:r>
            <a:r>
              <a:rPr kumimoji="1" lang="ja-JP" altLang="en-US" sz="800">
                <a:solidFill>
                  <a:srgbClr val="0070C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で返信ください。</a:t>
            </a:r>
          </a:p>
        </p:txBody>
      </p:sp>
      <p:graphicFrame>
        <p:nvGraphicFramePr>
          <p:cNvPr id="12" name="表 11">
            <a:extLst>
              <a:ext uri="{FF2B5EF4-FFF2-40B4-BE49-F238E27FC236}">
                <a16:creationId xmlns:a16="http://schemas.microsoft.com/office/drawing/2014/main" id="{C3A7505E-12AB-5A44-24A2-27A4DB55022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43558957"/>
              </p:ext>
            </p:extLst>
          </p:nvPr>
        </p:nvGraphicFramePr>
        <p:xfrm>
          <a:off x="258460" y="1927762"/>
          <a:ext cx="7093316" cy="56619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093316">
                  <a:extLst>
                    <a:ext uri="{9D8B030D-6E8A-4147-A177-3AD203B41FA5}">
                      <a16:colId xmlns:a16="http://schemas.microsoft.com/office/drawing/2014/main" val="3669574909"/>
                    </a:ext>
                  </a:extLst>
                </a:gridCol>
              </a:tblGrid>
              <a:tr h="56619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">
                          <a:solidFill>
                            <a:srgbClr val="0070C0"/>
                          </a:solidFill>
                        </a:rPr>
                        <a:t>商品・サービス説明　（具体的なターゲットと、</a:t>
                      </a:r>
                      <a:r>
                        <a:rPr kumimoji="1" lang="en-US" altLang="ja-JP" sz="800">
                          <a:solidFill>
                            <a:srgbClr val="0070C0"/>
                          </a:solidFill>
                        </a:rPr>
                        <a:t>USP =  </a:t>
                      </a:r>
                      <a:r>
                        <a:rPr kumimoji="1" lang="ja-JP" altLang="en-US" sz="800">
                          <a:solidFill>
                            <a:srgbClr val="0070C0"/>
                          </a:solidFill>
                        </a:rPr>
                        <a:t>商品の独自性・最大のセールスポイント・導入した場合のベネフィット・具体的な提案）要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6063265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833521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表 4">
            <a:extLst>
              <a:ext uri="{FF2B5EF4-FFF2-40B4-BE49-F238E27FC236}">
                <a16:creationId xmlns:a16="http://schemas.microsoft.com/office/drawing/2014/main" id="{95C478EB-4331-6266-678B-DFB69ADB7D45}"/>
              </a:ext>
            </a:extLst>
          </p:cNvPr>
          <p:cNvGraphicFramePr>
            <a:graphicFrameLocks noGrp="1"/>
          </p:cNvGraphicFramePr>
          <p:nvPr/>
        </p:nvGraphicFramePr>
        <p:xfrm>
          <a:off x="258460" y="431893"/>
          <a:ext cx="7093316" cy="140614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86339">
                  <a:extLst>
                    <a:ext uri="{9D8B030D-6E8A-4147-A177-3AD203B41FA5}">
                      <a16:colId xmlns:a16="http://schemas.microsoft.com/office/drawing/2014/main" val="2975646299"/>
                    </a:ext>
                  </a:extLst>
                </a:gridCol>
                <a:gridCol w="3780077">
                  <a:extLst>
                    <a:ext uri="{9D8B030D-6E8A-4147-A177-3AD203B41FA5}">
                      <a16:colId xmlns:a16="http://schemas.microsoft.com/office/drawing/2014/main" val="2717297047"/>
                    </a:ext>
                  </a:extLst>
                </a:gridCol>
                <a:gridCol w="1926900">
                  <a:extLst>
                    <a:ext uri="{9D8B030D-6E8A-4147-A177-3AD203B41FA5}">
                      <a16:colId xmlns:a16="http://schemas.microsoft.com/office/drawing/2014/main" val="3566276858"/>
                    </a:ext>
                  </a:extLst>
                </a:gridCol>
              </a:tblGrid>
              <a:tr h="468714">
                <a:tc rowSpan="3">
                  <a:txBody>
                    <a:bodyPr/>
                    <a:lstStyle/>
                    <a:p>
                      <a:r>
                        <a:rPr kumimoji="1" lang="ja-JP" altLang="en-US" sz="800">
                          <a:solidFill>
                            <a:srgbClr val="0070C0"/>
                          </a:solidFill>
                        </a:rPr>
                        <a:t>企業ロゴ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800" b="0">
                          <a:solidFill>
                            <a:srgbClr val="0070C0"/>
                          </a:solidFill>
                        </a:rPr>
                        <a:t>社名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800" b="0">
                          <a:solidFill>
                            <a:srgbClr val="0070C0"/>
                          </a:solidFill>
                        </a:rPr>
                        <a:t>TEL</a:t>
                      </a:r>
                      <a:endParaRPr kumimoji="1" lang="ja-JP" altLang="en-US" sz="800" b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80369040"/>
                  </a:ext>
                </a:extLst>
              </a:tr>
              <a:tr h="468714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800" b="0">
                          <a:solidFill>
                            <a:srgbClr val="0070C0"/>
                          </a:solidFill>
                        </a:rPr>
                        <a:t>住所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800" b="0">
                          <a:solidFill>
                            <a:srgbClr val="0070C0"/>
                          </a:solidFill>
                        </a:rPr>
                        <a:t>URL</a:t>
                      </a:r>
                      <a:endParaRPr kumimoji="1" lang="ja-JP" altLang="en-US" sz="800" b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78318519"/>
                  </a:ext>
                </a:extLst>
              </a:tr>
              <a:tr h="468714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r>
                        <a:rPr kumimoji="1" lang="ja-JP" altLang="en-US" sz="800" b="0">
                          <a:solidFill>
                            <a:srgbClr val="0070C0"/>
                          </a:solidFill>
                        </a:rPr>
                        <a:t>企業紹介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83132106"/>
                  </a:ext>
                </a:extLst>
              </a:tr>
            </a:tbl>
          </a:graphicData>
        </a:graphic>
      </p:graphicFrame>
      <p:graphicFrame>
        <p:nvGraphicFramePr>
          <p:cNvPr id="9" name="表 8">
            <a:extLst>
              <a:ext uri="{FF2B5EF4-FFF2-40B4-BE49-F238E27FC236}">
                <a16:creationId xmlns:a16="http://schemas.microsoft.com/office/drawing/2014/main" id="{C1EBC1A1-4B3B-0EDE-B3EF-57655514A38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49746414"/>
              </p:ext>
            </p:extLst>
          </p:nvPr>
        </p:nvGraphicFramePr>
        <p:xfrm>
          <a:off x="258460" y="7577136"/>
          <a:ext cx="7093316" cy="111547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093316">
                  <a:extLst>
                    <a:ext uri="{9D8B030D-6E8A-4147-A177-3AD203B41FA5}">
                      <a16:colId xmlns:a16="http://schemas.microsoft.com/office/drawing/2014/main" val="2215359766"/>
                    </a:ext>
                  </a:extLst>
                </a:gridCol>
              </a:tblGrid>
              <a:tr h="741680">
                <a:tc>
                  <a:txBody>
                    <a:bodyPr/>
                    <a:lstStyle/>
                    <a:p>
                      <a:r>
                        <a:rPr kumimoji="1" lang="en-US" altLang="ja-JP" sz="800" b="0">
                          <a:solidFill>
                            <a:srgbClr val="0070C0"/>
                          </a:solidFill>
                        </a:rPr>
                        <a:t>PR</a:t>
                      </a:r>
                      <a:r>
                        <a:rPr kumimoji="1" lang="ja-JP" altLang="en-US" sz="800" b="0">
                          <a:solidFill>
                            <a:srgbClr val="0070C0"/>
                          </a:solidFill>
                        </a:rPr>
                        <a:t>・協力して欲しいこと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96720389"/>
                  </a:ext>
                </a:extLst>
              </a:tr>
              <a:tr h="373797">
                <a:tc>
                  <a:txBody>
                    <a:bodyPr/>
                    <a:lstStyle/>
                    <a:p>
                      <a:r>
                        <a:rPr kumimoji="1" lang="en-US" altLang="ja-JP" sz="800">
                          <a:solidFill>
                            <a:srgbClr val="0070C0"/>
                          </a:solidFill>
                        </a:rPr>
                        <a:t>GIVE </a:t>
                      </a:r>
                      <a:r>
                        <a:rPr kumimoji="1" lang="ja-JP" altLang="en-US" sz="800">
                          <a:solidFill>
                            <a:srgbClr val="0070C0"/>
                          </a:solidFill>
                        </a:rPr>
                        <a:t>他社に協力できること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63366852"/>
                  </a:ext>
                </a:extLst>
              </a:tr>
            </a:tbl>
          </a:graphicData>
        </a:graphic>
      </p:graphicFrame>
      <p:graphicFrame>
        <p:nvGraphicFramePr>
          <p:cNvPr id="12" name="表 11">
            <a:extLst>
              <a:ext uri="{FF2B5EF4-FFF2-40B4-BE49-F238E27FC236}">
                <a16:creationId xmlns:a16="http://schemas.microsoft.com/office/drawing/2014/main" id="{C3A7505E-12AB-5A44-24A2-27A4DB55022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82476406"/>
              </p:ext>
            </p:extLst>
          </p:nvPr>
        </p:nvGraphicFramePr>
        <p:xfrm>
          <a:off x="258460" y="1927761"/>
          <a:ext cx="7093316" cy="546399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093316">
                  <a:extLst>
                    <a:ext uri="{9D8B030D-6E8A-4147-A177-3AD203B41FA5}">
                      <a16:colId xmlns:a16="http://schemas.microsoft.com/office/drawing/2014/main" val="3669574909"/>
                    </a:ext>
                  </a:extLst>
                </a:gridCol>
              </a:tblGrid>
              <a:tr h="546399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">
                          <a:solidFill>
                            <a:srgbClr val="0070C0"/>
                          </a:solidFill>
                        </a:rPr>
                        <a:t>商品・サービス説明　（具体的なターゲットと、</a:t>
                      </a:r>
                      <a:r>
                        <a:rPr kumimoji="1" lang="en-US" altLang="ja-JP" sz="800">
                          <a:solidFill>
                            <a:srgbClr val="0070C0"/>
                          </a:solidFill>
                        </a:rPr>
                        <a:t>USP =  </a:t>
                      </a:r>
                      <a:r>
                        <a:rPr kumimoji="1" lang="ja-JP" altLang="en-US" sz="800">
                          <a:solidFill>
                            <a:srgbClr val="0070C0"/>
                          </a:solidFill>
                        </a:rPr>
                        <a:t>商品の独自性・最大のセールスポイント・導入した場合のベネフィット・具体的な提案）要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60632654"/>
                  </a:ext>
                </a:extLst>
              </a:tr>
            </a:tbl>
          </a:graphicData>
        </a:graphic>
      </p:graphicFrame>
      <p:graphicFrame>
        <p:nvGraphicFramePr>
          <p:cNvPr id="3" name="表 2">
            <a:extLst>
              <a:ext uri="{FF2B5EF4-FFF2-40B4-BE49-F238E27FC236}">
                <a16:creationId xmlns:a16="http://schemas.microsoft.com/office/drawing/2014/main" id="{BF239F58-03C7-62FE-BC0C-DC5CD774CBD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52100049"/>
              </p:ext>
            </p:extLst>
          </p:nvPr>
        </p:nvGraphicFramePr>
        <p:xfrm>
          <a:off x="268816" y="8877996"/>
          <a:ext cx="3454005" cy="155263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63501">
                  <a:extLst>
                    <a:ext uri="{9D8B030D-6E8A-4147-A177-3AD203B41FA5}">
                      <a16:colId xmlns:a16="http://schemas.microsoft.com/office/drawing/2014/main" val="2906178955"/>
                    </a:ext>
                  </a:extLst>
                </a:gridCol>
                <a:gridCol w="1295252">
                  <a:extLst>
                    <a:ext uri="{9D8B030D-6E8A-4147-A177-3AD203B41FA5}">
                      <a16:colId xmlns:a16="http://schemas.microsoft.com/office/drawing/2014/main" val="3007094087"/>
                    </a:ext>
                  </a:extLst>
                </a:gridCol>
                <a:gridCol w="1295252">
                  <a:extLst>
                    <a:ext uri="{9D8B030D-6E8A-4147-A177-3AD203B41FA5}">
                      <a16:colId xmlns:a16="http://schemas.microsoft.com/office/drawing/2014/main" val="3190093832"/>
                    </a:ext>
                  </a:extLst>
                </a:gridCol>
              </a:tblGrid>
              <a:tr h="348628">
                <a:tc rowSpan="2">
                  <a:txBody>
                    <a:bodyPr/>
                    <a:lstStyle/>
                    <a:p>
                      <a:r>
                        <a:rPr kumimoji="1" lang="ja-JP" altLang="en-US" sz="800">
                          <a:solidFill>
                            <a:srgbClr val="0070C0"/>
                          </a:solidFill>
                        </a:rPr>
                        <a:t>写真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r>
                        <a:rPr kumimoji="1" lang="ja-JP" altLang="en-US" sz="800">
                          <a:solidFill>
                            <a:srgbClr val="0070C0"/>
                          </a:solidFill>
                        </a:rPr>
                        <a:t>所属部署・役職・氏名</a:t>
                      </a:r>
                    </a:p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36407034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800">
                          <a:solidFill>
                            <a:srgbClr val="0070C0"/>
                          </a:solidFill>
                        </a:rPr>
                        <a:t>mail</a:t>
                      </a:r>
                      <a:endParaRPr kumimoji="1" lang="ja-JP" altLang="en-US" sz="80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800">
                          <a:solidFill>
                            <a:srgbClr val="0070C0"/>
                          </a:solidFill>
                        </a:rPr>
                        <a:t>P</a:t>
                      </a:r>
                      <a:r>
                        <a:rPr kumimoji="1" lang="ja-JP" altLang="en-US" sz="800">
                          <a:solidFill>
                            <a:srgbClr val="0070C0"/>
                          </a:solidFill>
                        </a:rPr>
                        <a:t>･</a:t>
                      </a:r>
                      <a:r>
                        <a:rPr kumimoji="1" lang="en-US" altLang="ja-JP" sz="800">
                          <a:solidFill>
                            <a:srgbClr val="0070C0"/>
                          </a:solidFill>
                        </a:rPr>
                        <a:t>H </a:t>
                      </a:r>
                      <a:r>
                        <a:rPr kumimoji="1" lang="ja-JP" altLang="en-US" sz="800">
                          <a:solidFill>
                            <a:srgbClr val="0070C0"/>
                          </a:solidFill>
                        </a:rPr>
                        <a:t>任意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06859859"/>
                  </a:ext>
                </a:extLst>
              </a:tr>
              <a:tr h="370840">
                <a:tc gridSpan="3">
                  <a:txBody>
                    <a:bodyPr/>
                    <a:lstStyle/>
                    <a:p>
                      <a:r>
                        <a:rPr kumimoji="1" lang="ja-JP" altLang="en-US" sz="800">
                          <a:solidFill>
                            <a:srgbClr val="0070C0"/>
                          </a:solidFill>
                        </a:rPr>
                        <a:t>個人プロフィール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22116292"/>
                  </a:ext>
                </a:extLst>
              </a:tr>
              <a:tr h="370840">
                <a:tc gridSpan="3">
                  <a:txBody>
                    <a:bodyPr/>
                    <a:lstStyle/>
                    <a:p>
                      <a:r>
                        <a:rPr kumimoji="1" lang="ja-JP" altLang="en-US" sz="800">
                          <a:solidFill>
                            <a:srgbClr val="0070C0"/>
                          </a:solidFill>
                        </a:rPr>
                        <a:t>メッセージ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43628845"/>
                  </a:ext>
                </a:extLst>
              </a:tr>
            </a:tbl>
          </a:graphicData>
        </a:graphic>
      </p:graphicFrame>
      <p:graphicFrame>
        <p:nvGraphicFramePr>
          <p:cNvPr id="7" name="表 6">
            <a:extLst>
              <a:ext uri="{FF2B5EF4-FFF2-40B4-BE49-F238E27FC236}">
                <a16:creationId xmlns:a16="http://schemas.microsoft.com/office/drawing/2014/main" id="{C552D7B7-69E4-F463-9746-50206BC3E0F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25764739"/>
              </p:ext>
            </p:extLst>
          </p:nvPr>
        </p:nvGraphicFramePr>
        <p:xfrm>
          <a:off x="3897771" y="8877996"/>
          <a:ext cx="3454005" cy="155263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63501">
                  <a:extLst>
                    <a:ext uri="{9D8B030D-6E8A-4147-A177-3AD203B41FA5}">
                      <a16:colId xmlns:a16="http://schemas.microsoft.com/office/drawing/2014/main" val="2906178955"/>
                    </a:ext>
                  </a:extLst>
                </a:gridCol>
                <a:gridCol w="1295252">
                  <a:extLst>
                    <a:ext uri="{9D8B030D-6E8A-4147-A177-3AD203B41FA5}">
                      <a16:colId xmlns:a16="http://schemas.microsoft.com/office/drawing/2014/main" val="3007094087"/>
                    </a:ext>
                  </a:extLst>
                </a:gridCol>
                <a:gridCol w="1295252">
                  <a:extLst>
                    <a:ext uri="{9D8B030D-6E8A-4147-A177-3AD203B41FA5}">
                      <a16:colId xmlns:a16="http://schemas.microsoft.com/office/drawing/2014/main" val="3190093832"/>
                    </a:ext>
                  </a:extLst>
                </a:gridCol>
              </a:tblGrid>
              <a:tr h="348628">
                <a:tc rowSpan="2">
                  <a:txBody>
                    <a:bodyPr/>
                    <a:lstStyle/>
                    <a:p>
                      <a:r>
                        <a:rPr kumimoji="1" lang="ja-JP" altLang="en-US" sz="800">
                          <a:solidFill>
                            <a:srgbClr val="0070C0"/>
                          </a:solidFill>
                        </a:rPr>
                        <a:t>写真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r>
                        <a:rPr kumimoji="1" lang="ja-JP" altLang="en-US" sz="800">
                          <a:solidFill>
                            <a:srgbClr val="0070C0"/>
                          </a:solidFill>
                        </a:rPr>
                        <a:t>所属部署・役職・氏名</a:t>
                      </a:r>
                    </a:p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36407034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800">
                          <a:solidFill>
                            <a:srgbClr val="0070C0"/>
                          </a:solidFill>
                        </a:rPr>
                        <a:t>mail</a:t>
                      </a:r>
                      <a:endParaRPr kumimoji="1" lang="ja-JP" altLang="en-US" sz="80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800">
                          <a:solidFill>
                            <a:srgbClr val="0070C0"/>
                          </a:solidFill>
                        </a:rPr>
                        <a:t>P</a:t>
                      </a:r>
                      <a:r>
                        <a:rPr kumimoji="1" lang="ja-JP" altLang="en-US" sz="800">
                          <a:solidFill>
                            <a:srgbClr val="0070C0"/>
                          </a:solidFill>
                        </a:rPr>
                        <a:t>･</a:t>
                      </a:r>
                      <a:r>
                        <a:rPr kumimoji="1" lang="en-US" altLang="ja-JP" sz="800">
                          <a:solidFill>
                            <a:srgbClr val="0070C0"/>
                          </a:solidFill>
                        </a:rPr>
                        <a:t>H </a:t>
                      </a:r>
                      <a:r>
                        <a:rPr kumimoji="1" lang="ja-JP" altLang="en-US" sz="800">
                          <a:solidFill>
                            <a:srgbClr val="0070C0"/>
                          </a:solidFill>
                        </a:rPr>
                        <a:t>任意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06859859"/>
                  </a:ext>
                </a:extLst>
              </a:tr>
              <a:tr h="370840">
                <a:tc gridSpan="3">
                  <a:txBody>
                    <a:bodyPr/>
                    <a:lstStyle/>
                    <a:p>
                      <a:r>
                        <a:rPr kumimoji="1" lang="ja-JP" altLang="en-US" sz="800">
                          <a:solidFill>
                            <a:srgbClr val="0070C0"/>
                          </a:solidFill>
                        </a:rPr>
                        <a:t>個人プロフィール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22116292"/>
                  </a:ext>
                </a:extLst>
              </a:tr>
              <a:tr h="370840">
                <a:tc gridSpan="3">
                  <a:txBody>
                    <a:bodyPr/>
                    <a:lstStyle/>
                    <a:p>
                      <a:r>
                        <a:rPr kumimoji="1" lang="ja-JP" altLang="en-US" sz="800">
                          <a:solidFill>
                            <a:srgbClr val="0070C0"/>
                          </a:solidFill>
                        </a:rPr>
                        <a:t>メッセージ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43628845"/>
                  </a:ext>
                </a:extLst>
              </a:tr>
            </a:tbl>
          </a:graphicData>
        </a:graphic>
      </p:graphicFrame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3C3830ED-4610-4C12-65A8-CC789DD4D1C1}"/>
              </a:ext>
            </a:extLst>
          </p:cNvPr>
          <p:cNvSpPr txBox="1"/>
          <p:nvPr/>
        </p:nvSpPr>
        <p:spPr>
          <a:xfrm>
            <a:off x="231027" y="124955"/>
            <a:ext cx="7337791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80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「解決市場情報交流会」プロフィールシート</a:t>
            </a:r>
            <a:r>
              <a:rPr kumimoji="1" lang="en-US" altLang="ja-JP" sz="80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【2</a:t>
            </a:r>
            <a:r>
              <a:rPr kumimoji="1" lang="ja-JP" altLang="en-US" sz="80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名用</a:t>
            </a:r>
            <a:r>
              <a:rPr kumimoji="1" lang="en-US" altLang="ja-JP" sz="80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  <a:r>
              <a:rPr kumimoji="1" lang="ja-JP" altLang="en-US" sz="80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kumimoji="1" lang="ja-JP" altLang="en-US" sz="800">
                <a:solidFill>
                  <a:srgbClr val="0070C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枠のバランス変更可。青文字の記載項目は記載後消して</a:t>
            </a:r>
            <a:r>
              <a:rPr kumimoji="1" lang="en-US" altLang="ja-JP" sz="800">
                <a:solidFill>
                  <a:srgbClr val="0070C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PDF</a:t>
            </a:r>
            <a:r>
              <a:rPr kumimoji="1" lang="ja-JP" altLang="en-US" sz="800">
                <a:solidFill>
                  <a:srgbClr val="0070C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で返信ください。</a:t>
            </a:r>
          </a:p>
        </p:txBody>
      </p:sp>
    </p:spTree>
    <p:extLst>
      <p:ext uri="{BB962C8B-B14F-4D97-AF65-F5344CB8AC3E}">
        <p14:creationId xmlns:p14="http://schemas.microsoft.com/office/powerpoint/2010/main" val="11409522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テーマ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131</TotalTime>
  <Words>227</Words>
  <Application>Microsoft Office PowerPoint</Application>
  <PresentationFormat>ユーザー設定</PresentationFormat>
  <Paragraphs>38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メイリオ</vt:lpstr>
      <vt:lpstr>Aptos</vt:lpstr>
      <vt:lpstr>Aptos Display</vt:lpstr>
      <vt:lpstr>Arial</vt:lpstr>
      <vt:lpstr>Office テーマ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幸雄 内田</dc:creator>
  <cp:lastModifiedBy>幸雄 内田</cp:lastModifiedBy>
  <cp:revision>3</cp:revision>
  <dcterms:created xsi:type="dcterms:W3CDTF">2024-01-15T22:02:09Z</dcterms:created>
  <dcterms:modified xsi:type="dcterms:W3CDTF">2024-04-18T08:43:13Z</dcterms:modified>
</cp:coreProperties>
</file>